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400"/>
              <a:t>Объем финансирования,</a:t>
            </a:r>
            <a:r>
              <a:rPr lang="ru-RU" sz="2400" baseline="0"/>
              <a:t> млн. руб</a:t>
            </a:r>
            <a:endParaRPr lang="ru-RU" sz="240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4"/>
                <c:pt idx="0">
                  <c:v>Стадия идеи (минигрант)</c:v>
                </c:pt>
                <c:pt idx="1">
                  <c:v>Посевная стадия</c:v>
                </c:pt>
                <c:pt idx="2">
                  <c:v>Ранняя стадия</c:v>
                </c:pt>
                <c:pt idx="3">
                  <c:v>Продвинутая стадия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30</c:v>
                </c:pt>
                <c:pt idx="2">
                  <c:v>150</c:v>
                </c:pt>
                <c:pt idx="3">
                  <c:v>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strRef>
              <c:f>Лист1!$A$2:$A$5</c:f>
              <c:strCache>
                <c:ptCount val="4"/>
                <c:pt idx="0">
                  <c:v>Стадия идеи (минигрант)</c:v>
                </c:pt>
                <c:pt idx="1">
                  <c:v>Посевная стадия</c:v>
                </c:pt>
                <c:pt idx="2">
                  <c:v>Ранняя стадия</c:v>
                </c:pt>
                <c:pt idx="3">
                  <c:v>Продвинутая стадия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strRef>
              <c:f>Лист1!$A$2:$A$5</c:f>
              <c:strCache>
                <c:ptCount val="4"/>
                <c:pt idx="0">
                  <c:v>Стадия идеи (минигрант)</c:v>
                </c:pt>
                <c:pt idx="1">
                  <c:v>Посевная стадия</c:v>
                </c:pt>
                <c:pt idx="2">
                  <c:v>Ранняя стадия</c:v>
                </c:pt>
                <c:pt idx="3">
                  <c:v>Продвинутая стадия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gapWidth val="100"/>
        <c:overlap val="-24"/>
        <c:axId val="106956672"/>
        <c:axId val="106958208"/>
      </c:barChart>
      <c:catAx>
        <c:axId val="106956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958208"/>
        <c:crosses val="autoZero"/>
        <c:auto val="1"/>
        <c:lblAlgn val="ctr"/>
        <c:lblOffset val="100"/>
      </c:catAx>
      <c:valAx>
        <c:axId val="1069582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95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05A586-EF28-4B58-B204-9C3CF1AE92C6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D4028E-4DE1-4751-94DE-D9B6CB91119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195072"/>
            <a:ext cx="10058400" cy="3566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Отечественный </a:t>
            </a:r>
            <a:r>
              <a:rPr lang="ru-RU" sz="6000" b="1" dirty="0">
                <a:solidFill>
                  <a:schemeClr val="tx1"/>
                </a:solidFill>
              </a:rPr>
              <a:t>опыт налогового стимулирования инновационной деятельности предприятий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0" y="4831080"/>
            <a:ext cx="10954790" cy="147828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mtClean="0">
                <a:solidFill>
                  <a:schemeClr val="tx1"/>
                </a:solidFill>
              </a:rPr>
              <a:t>Подготовила </a:t>
            </a:r>
          </a:p>
          <a:p>
            <a:pPr algn="r"/>
            <a:r>
              <a:rPr lang="ru-RU" smtClean="0">
                <a:solidFill>
                  <a:schemeClr val="tx1"/>
                </a:solidFill>
              </a:rPr>
              <a:t>преподаватель </a:t>
            </a:r>
            <a:r>
              <a:rPr lang="ru-RU" dirty="0" smtClean="0">
                <a:solidFill>
                  <a:schemeClr val="tx1"/>
                </a:solidFill>
              </a:rPr>
              <a:t>ПЦК экономических дисциплин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«Колледжа современного образования имени Саида </a:t>
            </a:r>
            <a:r>
              <a:rPr lang="ru-RU" dirty="0" err="1" smtClean="0">
                <a:solidFill>
                  <a:schemeClr val="tx1"/>
                </a:solidFill>
              </a:rPr>
              <a:t>Афанди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Сулейманова Э.Р.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084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79923"/>
            <a:ext cx="10058400" cy="12373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Налоговое стимулирование инноваций в странах Евросоюза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Молодая инновационная компания получает государственную поддержку в виде: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налогового кредита;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помощи </a:t>
            </a:r>
            <a:r>
              <a:rPr lang="ru-RU" sz="2800" dirty="0">
                <a:solidFill>
                  <a:schemeClr val="tx1"/>
                </a:solidFill>
              </a:rPr>
              <a:t>на развитие, в том числе и в виде социальных </a:t>
            </a:r>
            <a:r>
              <a:rPr lang="ru-RU" sz="2800" dirty="0" smtClean="0">
                <a:solidFill>
                  <a:schemeClr val="tx1"/>
                </a:solidFill>
              </a:rPr>
              <a:t>льгот;</a:t>
            </a:r>
          </a:p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других видов поддержки по истечении 3 лет со дня оказания государственной помощи.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4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189866" y="751170"/>
            <a:ext cx="3848668" cy="9650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Новые виды государственной помощи инновационным </a:t>
            </a:r>
            <a:r>
              <a:rPr lang="ru-RU" b="1" dirty="0"/>
              <a:t>компаниям</a:t>
            </a:r>
          </a:p>
        </p:txBody>
      </p:sp>
      <p:sp>
        <p:nvSpPr>
          <p:cNvPr id="77" name="Заголовок 76"/>
          <p:cNvSpPr>
            <a:spLocks noGrp="1"/>
          </p:cNvSpPr>
          <p:nvPr>
            <p:ph type="title"/>
          </p:nvPr>
        </p:nvSpPr>
        <p:spPr>
          <a:xfrm flipH="1">
            <a:off x="11155679" y="286604"/>
            <a:ext cx="540451" cy="3684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0" name="Объект 19"/>
          <p:cNvSpPr>
            <a:spLocks noGrp="1"/>
          </p:cNvSpPr>
          <p:nvPr>
            <p:ph idx="1"/>
          </p:nvPr>
        </p:nvSpPr>
        <p:spPr>
          <a:xfrm>
            <a:off x="1289712" y="1877943"/>
            <a:ext cx="2169994" cy="1370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инвестиции и занятость</a:t>
            </a:r>
            <a:endParaRPr lang="ru-RU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9712" y="3546978"/>
            <a:ext cx="2169994" cy="1240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адаптацию к новым европейским стандартам в области охраны окружающей среды</a:t>
            </a:r>
            <a:endParaRPr lang="ru-RU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04006" y="1877943"/>
            <a:ext cx="2511188" cy="15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недавно созданные компании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824487" y="3671040"/>
            <a:ext cx="2511188" cy="1114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 в форме рискового капитала на 1 год</a:t>
            </a:r>
            <a:endParaRPr lang="ru-RU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871035" y="1877790"/>
            <a:ext cx="2175453" cy="15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новые компании, созданные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871035" y="3651976"/>
            <a:ext cx="2175453" cy="1114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на консультации и участие в ярмарках</a:t>
            </a:r>
          </a:p>
        </p:txBody>
      </p:sp>
      <p:cxnSp>
        <p:nvCxnSpPr>
          <p:cNvPr id="27" name="Прямая со стрелкой 26"/>
          <p:cNvCxnSpPr>
            <a:stCxn id="18" idx="1"/>
            <a:endCxn id="20" idx="0"/>
          </p:cNvCxnSpPr>
          <p:nvPr/>
        </p:nvCxnSpPr>
        <p:spPr>
          <a:xfrm flipH="1">
            <a:off x="2374709" y="1233687"/>
            <a:ext cx="1815157" cy="644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endCxn id="23" idx="3"/>
          </p:cNvCxnSpPr>
          <p:nvPr/>
        </p:nvCxnSpPr>
        <p:spPr>
          <a:xfrm rot="5400000">
            <a:off x="6183529" y="2871554"/>
            <a:ext cx="2509009" cy="2047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endCxn id="25" idx="1"/>
          </p:cNvCxnSpPr>
          <p:nvPr/>
        </p:nvCxnSpPr>
        <p:spPr>
          <a:xfrm rot="16200000" flipH="1">
            <a:off x="7097915" y="2436232"/>
            <a:ext cx="2509011" cy="10372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endCxn id="21" idx="3"/>
          </p:cNvCxnSpPr>
          <p:nvPr/>
        </p:nvCxnSpPr>
        <p:spPr>
          <a:xfrm rot="5400000">
            <a:off x="2640921" y="2543371"/>
            <a:ext cx="2442788" cy="8052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8" idx="2"/>
            <a:endCxn id="22" idx="0"/>
          </p:cNvCxnSpPr>
          <p:nvPr/>
        </p:nvCxnSpPr>
        <p:spPr>
          <a:xfrm flipH="1">
            <a:off x="6059600" y="1716203"/>
            <a:ext cx="54600" cy="161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8" idx="3"/>
            <a:endCxn id="24" idx="0"/>
          </p:cNvCxnSpPr>
          <p:nvPr/>
        </p:nvCxnSpPr>
        <p:spPr>
          <a:xfrm>
            <a:off x="8038534" y="1233687"/>
            <a:ext cx="1920228" cy="644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30158" y="5200308"/>
            <a:ext cx="10768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По </a:t>
            </a:r>
            <a:r>
              <a:rPr lang="ru-RU" sz="2200" dirty="0"/>
              <a:t>данным видам помощи правительства стран – членов ЕС имеют право выделять субсидии компаниям до 200 тыс. евро на трехлетний период (14,5 млн рублей</a:t>
            </a:r>
            <a:r>
              <a:rPr lang="ru-RU" sz="2200" dirty="0" smtClean="0"/>
              <a:t>).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1257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0302240" y="1478280"/>
            <a:ext cx="1280160" cy="929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818" y="538175"/>
            <a:ext cx="11683734" cy="306483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Инновационный центр «</a:t>
            </a:r>
            <a:r>
              <a:rPr lang="ru-RU" sz="2800" b="1" dirty="0" err="1">
                <a:solidFill>
                  <a:schemeClr val="tx1"/>
                </a:solidFill>
              </a:rPr>
              <a:t>Сколково</a:t>
            </a:r>
            <a:r>
              <a:rPr lang="ru-RU" sz="2800" b="1" dirty="0">
                <a:solidFill>
                  <a:schemeClr val="tx1"/>
                </a:solidFill>
              </a:rPr>
              <a:t>» - </a:t>
            </a:r>
            <a:r>
              <a:rPr lang="ru-RU" sz="2800" b="1" dirty="0" smtClean="0">
                <a:solidFill>
                  <a:schemeClr val="tx1"/>
                </a:solidFill>
              </a:rPr>
              <a:t>научно-технологический </a:t>
            </a:r>
            <a:r>
              <a:rPr lang="ru-RU" sz="2800" b="1" dirty="0">
                <a:solidFill>
                  <a:schemeClr val="tx1"/>
                </a:solidFill>
              </a:rPr>
              <a:t>инновационный комплекс по разработке новых технологий.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Согласно 25 главе НК РФ, организации, получившие статус участников проекта "</a:t>
            </a:r>
            <a:r>
              <a:rPr lang="ru-RU" sz="2800" b="1" dirty="0" err="1">
                <a:solidFill>
                  <a:schemeClr val="tx1"/>
                </a:solidFill>
              </a:rPr>
              <a:t>Сколково</a:t>
            </a:r>
            <a:r>
              <a:rPr lang="ru-RU" sz="2800" b="1" dirty="0">
                <a:solidFill>
                  <a:schemeClr val="tx1"/>
                </a:solidFill>
              </a:rPr>
              <a:t>", в течение 10 лет освобождаются от исполнения обязанностей налогоплательщиков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today.kz/static/uploads/c395647e-07da-4b1f-a9af-f1c98768378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2883" y="3427112"/>
            <a:ext cx="5176937" cy="320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c.pics.livejournal.com/brazilnatal/26546033/1375280/1375280_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" y="3427113"/>
            <a:ext cx="4909896" cy="320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145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274002" y="609600"/>
            <a:ext cx="1835276" cy="9053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21374" y="272956"/>
            <a:ext cx="4039736" cy="1333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Льготы организациям-участникам инновационного центра «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Сколково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3620" y="1884388"/>
            <a:ext cx="2720081" cy="21756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Освобождение от обязанностей налогоплательщика по налогу на прибыль</a:t>
            </a:r>
            <a:endParaRPr lang="ru-RU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67224" y="1884388"/>
            <a:ext cx="3408218" cy="21756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Освобождение от обязанностей налогоплательщика по налогу на добавленную стоимость (кроме НДС, уплачиваемого при ввозе товаров в Российскую Федерацию)</a:t>
            </a:r>
            <a:endParaRPr lang="ru-RU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54461" y="1883355"/>
            <a:ext cx="2881698" cy="21756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Освобождение от налогообложения налогом на имущество организаций</a:t>
            </a:r>
            <a:endParaRPr lang="ru-RU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6206" y="4405688"/>
            <a:ext cx="6878472" cy="145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Возмещение (освобождение от уплаты) таможенной пошлины и НДС в отношении товаров, ввозимых для строительства и оборудования объектов недвижимости в «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Сколково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или необходимых для осуществления исследовательской деятельности в «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Сколково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3620" y="4405688"/>
            <a:ext cx="2720081" cy="145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Пониженная ставка страховых взносов – 14%</a:t>
            </a:r>
            <a:endParaRPr lang="ru-RU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4" name="Прямая со стрелкой 13"/>
          <p:cNvCxnSpPr>
            <a:stCxn id="5" idx="1"/>
            <a:endCxn id="6" idx="0"/>
          </p:cNvCxnSpPr>
          <p:nvPr/>
        </p:nvCxnSpPr>
        <p:spPr>
          <a:xfrm flipH="1">
            <a:off x="1983661" y="939496"/>
            <a:ext cx="1837713" cy="944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5400000">
            <a:off x="1919427" y="3030310"/>
            <a:ext cx="3326221" cy="4776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  <a:endCxn id="7" idx="0"/>
          </p:cNvCxnSpPr>
          <p:nvPr/>
        </p:nvCxnSpPr>
        <p:spPr>
          <a:xfrm>
            <a:off x="5841242" y="1606036"/>
            <a:ext cx="30091" cy="278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7710985" y="1606036"/>
            <a:ext cx="9048" cy="2799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3"/>
            <a:endCxn id="8" idx="0"/>
          </p:cNvCxnSpPr>
          <p:nvPr/>
        </p:nvCxnSpPr>
        <p:spPr>
          <a:xfrm>
            <a:off x="7861110" y="939496"/>
            <a:ext cx="1734200" cy="943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73708" y="6209616"/>
            <a:ext cx="9335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Рис. 2.3</a:t>
            </a:r>
            <a:r>
              <a:rPr lang="ru-RU" b="1" dirty="0"/>
              <a:t> </a:t>
            </a:r>
            <a:r>
              <a:rPr lang="ru-RU" dirty="0"/>
              <a:t>Виды льготы организациям-участникам инновационного центра «</a:t>
            </a:r>
            <a:r>
              <a:rPr lang="ru-RU" dirty="0" err="1"/>
              <a:t>Сколково</a:t>
            </a:r>
            <a:r>
              <a:rPr lang="ru-RU" dirty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83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6782972"/>
              </p:ext>
            </p:extLst>
          </p:nvPr>
        </p:nvGraphicFramePr>
        <p:xfrm>
          <a:off x="677333" y="832512"/>
          <a:ext cx="10895967" cy="562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570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791" y="159224"/>
            <a:ext cx="8596668" cy="11782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Основные сферы субсидирования и </a:t>
            </a:r>
            <a:r>
              <a:rPr lang="ru-RU" b="1">
                <a:solidFill>
                  <a:schemeClr val="tx1"/>
                </a:solidFill>
              </a:rPr>
              <a:t>льготного </a:t>
            </a:r>
            <a:r>
              <a:rPr lang="ru-RU" b="1" smtClean="0">
                <a:solidFill>
                  <a:schemeClr val="tx1"/>
                </a:solidFill>
              </a:rPr>
              <a:t>налогообложения в РФ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42197"/>
            <a:ext cx="9899681" cy="4790364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schemeClr val="tx1"/>
                </a:solidFill>
              </a:rPr>
              <a:t>сбор, очистка и распределение воды (57,2 % от общего объема инвестиций). За последний год доля инвестирования увеличилась на 5,9 %.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производство кожи, изделий из кожи и производство обуви (49,2 %). За последний год доля инвестирования сократилась на 2,8 %.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текстильное производство (36,9 %). Доля инвестирования за год увеличилась на 12,6 %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производство, передача и распределение электроэнергии, газа, пара и горячей воды (33,8 %). Доля инвестирования за год сократилась на 4,3 %</a:t>
            </a: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научные исследования и разработки (30,2 %) Доля инвестирования за год увеличилась на 3,1 %.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78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805218"/>
            <a:ext cx="6469039" cy="5827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</a:rPr>
              <a:t>овые </a:t>
            </a:r>
            <a:r>
              <a:rPr lang="ru-RU" sz="2400" b="1" dirty="0">
                <a:solidFill>
                  <a:schemeClr val="tx1"/>
                </a:solidFill>
              </a:rPr>
              <a:t>пути инновационного развития </a:t>
            </a:r>
            <a:r>
              <a:rPr lang="ru-RU" sz="2400" b="1" dirty="0" smtClean="0">
                <a:solidFill>
                  <a:schemeClr val="tx1"/>
                </a:solidFill>
              </a:rPr>
              <a:t>страны:</a:t>
            </a:r>
          </a:p>
          <a:p>
            <a:r>
              <a:rPr lang="ru-RU" sz="2400" b="1" dirty="0" err="1" smtClean="0">
                <a:solidFill>
                  <a:schemeClr val="tx1"/>
                </a:solidFill>
              </a:rPr>
              <a:t>докапитализация</a:t>
            </a:r>
            <a:r>
              <a:rPr lang="ru-RU" sz="2400" b="1" dirty="0" smtClean="0">
                <a:solidFill>
                  <a:schemeClr val="tx1"/>
                </a:solidFill>
              </a:rPr>
              <a:t> Фонда развития промышленности на </a:t>
            </a:r>
            <a:r>
              <a:rPr lang="ru-RU" sz="2400" b="1" dirty="0">
                <a:solidFill>
                  <a:schemeClr val="tx1"/>
                </a:solidFill>
              </a:rPr>
              <a:t>20 млрд </a:t>
            </a:r>
            <a:r>
              <a:rPr lang="ru-RU" sz="2400" b="1" dirty="0" smtClean="0">
                <a:solidFill>
                  <a:schemeClr val="tx1"/>
                </a:solidFill>
              </a:rPr>
              <a:t>рублей;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стабильные налоговые льготы для инвесторов, которые готовы вкладывать деньги в проекты </a:t>
            </a:r>
            <a:r>
              <a:rPr lang="ru-RU" sz="2400" b="1" dirty="0" err="1" smtClean="0">
                <a:solidFill>
                  <a:schemeClr val="tx1"/>
                </a:solidFill>
              </a:rPr>
              <a:t>импортозамещения</a:t>
            </a:r>
            <a:r>
              <a:rPr lang="ru-RU" sz="2400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снижение </a:t>
            </a:r>
            <a:r>
              <a:rPr lang="ru-RU" sz="2400" b="1" dirty="0">
                <a:solidFill>
                  <a:schemeClr val="tx1"/>
                </a:solidFill>
              </a:rPr>
              <a:t>для </a:t>
            </a:r>
            <a:r>
              <a:rPr lang="ru-RU" sz="2400" b="1" dirty="0" smtClean="0">
                <a:solidFill>
                  <a:schemeClr val="tx1"/>
                </a:solidFill>
              </a:rPr>
              <a:t>инвесторов ставки </a:t>
            </a:r>
            <a:r>
              <a:rPr lang="ru-RU" sz="2400" b="1" dirty="0">
                <a:solidFill>
                  <a:schemeClr val="tx1"/>
                </a:solidFill>
              </a:rPr>
              <a:t>налога на прибыль до </a:t>
            </a:r>
            <a:r>
              <a:rPr lang="ru-RU" sz="2400" b="1" dirty="0" smtClean="0">
                <a:solidFill>
                  <a:schemeClr val="tx1"/>
                </a:solidFill>
              </a:rPr>
              <a:t>нуля;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распространение режима </a:t>
            </a:r>
            <a:r>
              <a:rPr lang="ru-RU" sz="2400" b="1" dirty="0">
                <a:solidFill>
                  <a:schemeClr val="tx1"/>
                </a:solidFill>
              </a:rPr>
              <a:t>свободного порта Владивосток на ключевые гавани Дальнего </a:t>
            </a:r>
            <a:r>
              <a:rPr lang="ru-RU" sz="2400" b="1" dirty="0" smtClean="0">
                <a:solidFill>
                  <a:schemeClr val="tx1"/>
                </a:solidFill>
              </a:rPr>
              <a:t>Востока.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100" name="Picture 4" descr="http://img.megatorrents.kz/photos/151203212617530237_f0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9412" y="313900"/>
            <a:ext cx="4252380" cy="631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004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376" y="131927"/>
            <a:ext cx="10836323" cy="14785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</a:rPr>
              <a:t>СПОСОБЫ СОВЕРШЕНСТВОВАНИЯ НАЛОГОВОЙ ПОЛИТИКИ В ОБЛАСТИ ПРИМЕНЕНИЯ КОРРЕКТИРУЮЩИХ НАЛОГОВ И СУБСИДИЙ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5" y="1746914"/>
            <a:ext cx="10836323" cy="48722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издать </a:t>
            </a:r>
            <a:r>
              <a:rPr lang="ru-RU" dirty="0">
                <a:solidFill>
                  <a:schemeClr val="tx1"/>
                </a:solidFill>
              </a:rPr>
              <a:t>принципиально </a:t>
            </a:r>
            <a:r>
              <a:rPr lang="ru-RU" dirty="0" smtClean="0">
                <a:solidFill>
                  <a:schemeClr val="tx1"/>
                </a:solidFill>
              </a:rPr>
              <a:t>новый федеральный закон, регулирующий </a:t>
            </a:r>
            <a:r>
              <a:rPr lang="ru-RU" dirty="0">
                <a:solidFill>
                  <a:schemeClr val="tx1"/>
                </a:solidFill>
              </a:rPr>
              <a:t>инновационную деятельность в </a:t>
            </a:r>
            <a:r>
              <a:rPr lang="ru-RU" dirty="0" smtClean="0">
                <a:solidFill>
                  <a:schemeClr val="tx1"/>
                </a:solidFill>
              </a:rPr>
              <a:t>стране</a:t>
            </a:r>
            <a:r>
              <a:rPr lang="ru-RU" dirty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использовать статус «молодой инновационной компании» для стимулирования инновационной деятельности малого и среднего бизнеса в России, как это принято в странах Евросоюза;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предоставлять дополнительные налоговые льготы и субсидии компаниям, сотрудничавшим с малым бизнесом и организациями, занимающимися научно-исследовательскими и опытно-конструкторскими разработками;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предоставлять субсидии и льготы только тем предприятиям, которые проявляют инновационную активность, внедряют результаты научно-исследовательских и опытно-конструкторских разработок в производство и начинают выпускать инновационную продукцию, а также отменять для таких компаний и фирм налог на прибыль;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создавать многочисленные инновационные центры по типу «</a:t>
            </a:r>
            <a:r>
              <a:rPr lang="ru-RU" dirty="0" err="1">
                <a:solidFill>
                  <a:schemeClr val="tx1"/>
                </a:solidFill>
              </a:rPr>
              <a:t>Сколково</a:t>
            </a:r>
            <a:r>
              <a:rPr lang="ru-RU" dirty="0">
                <a:solidFill>
                  <a:schemeClr val="tx1"/>
                </a:solidFill>
              </a:rPr>
              <a:t>», способствующие развитию экономики и выводящие российские предприятия на мировой уровень, делая их конкурентоспособными.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21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570</Words>
  <Application>Microsoft Office PowerPoint</Application>
  <PresentationFormat>Произвольный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Отечественный опыт налогового стимулирования инновационной деятельности предприятий</vt:lpstr>
      <vt:lpstr>Налоговое стимулирование инноваций в странах Евросоюза</vt:lpstr>
      <vt:lpstr>Слайд 3</vt:lpstr>
      <vt:lpstr>Слайд 4</vt:lpstr>
      <vt:lpstr>Слайд 5</vt:lpstr>
      <vt:lpstr>Слайд 6</vt:lpstr>
      <vt:lpstr>Основные сферы субсидирования и льготного налогообложения в РФ </vt:lpstr>
      <vt:lpstr>Слайд 8</vt:lpstr>
      <vt:lpstr>СПОСОБЫ СОВЕРШЕНСТВОВАНИЯ НАЛОГОВОЙ ПОЛИТИКИ В ОБЛАСТИ ПРИМЕНЕНИЯ КОРРЕКТИРУЮЩИХ НАЛОГОВ И СУБСИДИЙ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Отечественный опыт налогового стимулирования инновационной деятельности предприятий</dc:title>
  <dc:creator>Света</dc:creator>
  <cp:lastModifiedBy>Azerty</cp:lastModifiedBy>
  <cp:revision>16</cp:revision>
  <dcterms:created xsi:type="dcterms:W3CDTF">2016-05-31T20:40:26Z</dcterms:created>
  <dcterms:modified xsi:type="dcterms:W3CDTF">2023-08-10T09:48:21Z</dcterms:modified>
</cp:coreProperties>
</file>